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69" r:id="rId3"/>
    <p:sldId id="258" r:id="rId4"/>
    <p:sldId id="257" r:id="rId5"/>
    <p:sldId id="260" r:id="rId6"/>
    <p:sldId id="262" r:id="rId7"/>
    <p:sldId id="271" r:id="rId8"/>
    <p:sldId id="265" r:id="rId9"/>
    <p:sldId id="266" r:id="rId10"/>
    <p:sldId id="267" r:id="rId11"/>
    <p:sldId id="268" r:id="rId1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1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11" y="5052547"/>
            <a:ext cx="610676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14" y="3132290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9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1"/>
            <a:ext cx="523172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38250" y="731520"/>
            <a:ext cx="69342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9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8249" y="731519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731520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817" y="140032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577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139903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20" y="2209802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3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4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2731" y="4372168"/>
            <a:ext cx="705522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2260"/>
            <a:ext cx="69342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2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514030-E5E4-4A5E-ABFE-DF43005A365B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2"/>
            <a:ext cx="3632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2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4B0481-FB23-4C18-944E-62BC864FAE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669704" y="685799"/>
            <a:ext cx="6919491" cy="680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latin typeface="Arial Narrow"/>
              </a:rPr>
              <a:t>Муниципальное автономное дошкольное образоват</a:t>
            </a:r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latin typeface="Arial Narrow" panose="020B0606020202030204" pitchFamily="34" charset="0"/>
              </a:rPr>
              <a:t>ельное учреждение</a:t>
            </a:r>
          </a:p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latin typeface="Arial Narrow" panose="020B0606020202030204" pitchFamily="34" charset="0"/>
              </a:rPr>
              <a:t>«Центр развития ребёнка - детский сад № 64 «Алые паруса»</a:t>
            </a: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1330657" y="2679716"/>
            <a:ext cx="7906318" cy="1481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31"/>
              </a:avLst>
            </a:prstTxWarp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Особенности </a:t>
            </a:r>
            <a:r>
              <a:rPr lang="ru-RU" sz="3600" b="1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педагогического </a:t>
            </a:r>
            <a:r>
              <a:rPr lang="ru-RU" sz="3600" b="1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наблюдения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в </a:t>
            </a:r>
            <a:r>
              <a:rPr lang="ru-RU" sz="3600" b="1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процессе </a:t>
            </a:r>
            <a:r>
              <a:rPr lang="ru-RU" sz="3600" b="1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развития способностей дошкольников</a:t>
            </a:r>
            <a:r>
              <a:rPr lang="ru-RU" sz="3600" dirty="0"/>
              <a:t>.</a:t>
            </a:r>
            <a:r>
              <a:rPr lang="ru-RU" sz="3600" b="1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  </a:t>
            </a:r>
          </a:p>
          <a:p>
            <a:pPr algn="ctr">
              <a:defRPr/>
            </a:pPr>
            <a:endParaRPr lang="ru-RU" sz="36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0196" y="5393078"/>
            <a:ext cx="3835803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Залога Н.Н</a:t>
            </a:r>
            <a:r>
              <a:rPr lang="ru-RU" sz="2400" b="1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воспитатель</a:t>
            </a:r>
            <a:endParaRPr lang="ru-RU" sz="2400" b="1" dirty="0">
              <a:solidFill>
                <a:srgbClr val="80000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47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6332" y="1664414"/>
            <a:ext cx="6750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01688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kern="0" dirty="0">
                <a:latin typeface="Arial Narrow" pitchFamily="34" charset="0"/>
              </a:rPr>
              <a:t>Результаты наблюдений используются воспитателем, прежде всего, для того, чтобы изменить свою собственную деятельность (а не деятельность детей), создать условия адекватные изменяющимся интересам и потребностям детей.</a:t>
            </a:r>
          </a:p>
        </p:txBody>
      </p:sp>
    </p:spTree>
    <p:extLst>
      <p:ext uri="{BB962C8B-B14F-4D97-AF65-F5344CB8AC3E}">
        <p14:creationId xmlns:p14="http://schemas.microsoft.com/office/powerpoint/2010/main" val="35936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8659" y="720156"/>
            <a:ext cx="8543925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5400" b="1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4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37262" y="2313740"/>
            <a:ext cx="7695772" cy="2843887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200" b="1" kern="0" dirty="0" smtClean="0">
                <a:solidFill>
                  <a:schemeClr val="tx1"/>
                </a:solidFill>
                <a:latin typeface="Arial Narrow" pitchFamily="34" charset="0"/>
              </a:rPr>
              <a:t>процесс </a:t>
            </a:r>
            <a:r>
              <a:rPr lang="ru-RU" sz="3200" b="1" kern="0" dirty="0">
                <a:solidFill>
                  <a:schemeClr val="tx1"/>
                </a:solidFill>
                <a:latin typeface="Arial Narrow" pitchFamily="34" charset="0"/>
              </a:rPr>
              <a:t>сбора точной и объективной информации о поведении и обучении ребенка в то время, когда он работает или играет один или вместе с другими детьми.</a:t>
            </a: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712378" y="1098051"/>
            <a:ext cx="4500081" cy="5162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</a:rPr>
              <a:t>Наблюдение</a:t>
            </a:r>
          </a:p>
        </p:txBody>
      </p:sp>
    </p:spTree>
    <p:extLst>
      <p:ext uri="{BB962C8B-B14F-4D97-AF65-F5344CB8AC3E}">
        <p14:creationId xmlns:p14="http://schemas.microsoft.com/office/powerpoint/2010/main" val="31422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500063"/>
            <a:ext cx="8543925" cy="132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Основные требования к методу педагогического наблюдения: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658" y="2166819"/>
            <a:ext cx="8543925" cy="4351338"/>
          </a:xfrm>
        </p:spPr>
        <p:txBody>
          <a:bodyPr/>
          <a:lstStyle/>
          <a:p>
            <a:pPr marL="893763" indent="-441325">
              <a:buNone/>
            </a:pPr>
            <a:r>
              <a:rPr lang="ru-RU" sz="3200" b="1" kern="0" dirty="0">
                <a:solidFill>
                  <a:schemeClr val="tx1"/>
                </a:solidFill>
                <a:latin typeface="Arial Narrow" pitchFamily="34" charset="0"/>
              </a:rPr>
              <a:t>1.	Наблюдение должно иметь определенную цель.</a:t>
            </a:r>
          </a:p>
          <a:p>
            <a:pPr marL="893763" indent="-441325">
              <a:buNone/>
            </a:pPr>
            <a:r>
              <a:rPr lang="ru-RU" sz="3200" b="1" kern="0" dirty="0">
                <a:solidFill>
                  <a:schemeClr val="tx1"/>
                </a:solidFill>
                <a:latin typeface="Arial Narrow" pitchFamily="34" charset="0"/>
              </a:rPr>
              <a:t>2.	Наблюдение должно проходить по заранее выработанному плану. </a:t>
            </a:r>
          </a:p>
          <a:p>
            <a:pPr marL="893763" indent="-441325">
              <a:buNone/>
            </a:pPr>
            <a:r>
              <a:rPr lang="ru-RU" sz="3200" b="1" kern="0" dirty="0">
                <a:solidFill>
                  <a:schemeClr val="tx1"/>
                </a:solidFill>
                <a:latin typeface="Arial Narrow" pitchFamily="34" charset="0"/>
              </a:rPr>
              <a:t>3.	Ребёнка следует наблюдать в реальных естественных </a:t>
            </a:r>
            <a:r>
              <a:rPr lang="ru-RU" sz="3200" b="1" kern="0" dirty="0" smtClean="0">
                <a:solidFill>
                  <a:schemeClr val="tx1"/>
                </a:solidFill>
                <a:latin typeface="Arial Narrow" pitchFamily="34" charset="0"/>
              </a:rPr>
              <a:t>условиях.</a:t>
            </a:r>
            <a:endParaRPr lang="ru-RU" sz="3200" b="1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837" y="920050"/>
            <a:ext cx="8383712" cy="20902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Цель </a:t>
            </a:r>
            <a:r>
              <a:rPr lang="ru-RU" sz="4000" kern="10" dirty="0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наблюдения</a:t>
            </a:r>
            <a:endParaRPr lang="ru-RU" sz="4000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Narrow"/>
              <a:ea typeface="+mn-ea"/>
              <a:cs typeface="+mn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577297" y="2539771"/>
            <a:ext cx="6934200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b="1" kern="0" dirty="0">
                <a:solidFill>
                  <a:schemeClr val="tx1"/>
                </a:solidFill>
                <a:latin typeface="Arial Narrow" pitchFamily="34" charset="0"/>
              </a:rPr>
              <a:t>выявить, чем ребёнок значительно и в положительную сторону отличается от других детей.</a:t>
            </a:r>
          </a:p>
        </p:txBody>
      </p:sp>
    </p:spTree>
    <p:extLst>
      <p:ext uri="{BB962C8B-B14F-4D97-AF65-F5344CB8AC3E}">
        <p14:creationId xmlns:p14="http://schemas.microsoft.com/office/powerpoint/2010/main" val="39497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765" y="396068"/>
            <a:ext cx="705522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Объективность наблюдения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48525" y="1502082"/>
            <a:ext cx="7412590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b="1" kern="0" dirty="0">
                <a:solidFill>
                  <a:schemeClr val="tx1"/>
                </a:solidFill>
                <a:latin typeface="Arial Narrow" pitchFamily="34" charset="0"/>
              </a:rPr>
              <a:t>Наблюдение должно включать только то, что сделано или сказано, и не допускает то, что воспитатель думает или чувствует по поводу случившегося. </a:t>
            </a:r>
          </a:p>
          <a:p>
            <a:pPr marL="45720" indent="0">
              <a:buNone/>
            </a:pPr>
            <a:endParaRPr lang="ru-RU" sz="2000" dirty="0" smtClean="0"/>
          </a:p>
          <a:p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204789"/>
              </p:ext>
            </p:extLst>
          </p:nvPr>
        </p:nvGraphicFramePr>
        <p:xfrm>
          <a:off x="1854395" y="3711206"/>
          <a:ext cx="6200850" cy="2531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0425"/>
                <a:gridCol w="3100425"/>
              </a:tblGrid>
              <a:tr h="1379522">
                <a:tc>
                  <a:txBody>
                    <a:bodyPr/>
                    <a:lstStyle/>
                    <a:p>
                      <a:pPr marL="457200" marR="53975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Объективное наблюдение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marR="53975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Субъективное наблюдение (оценочное суждение)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1669">
                <a:tc>
                  <a:txBody>
                    <a:bodyPr/>
                    <a:lstStyle/>
                    <a:p>
                      <a:pPr marL="457200" marR="53975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Дима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взял кубик и бросил его в Сашу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marR="53975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Дима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агрессивен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4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44455749"/>
              </p:ext>
            </p:extLst>
          </p:nvPr>
        </p:nvGraphicFramePr>
        <p:xfrm>
          <a:off x="698033" y="1702649"/>
          <a:ext cx="8300898" cy="2729552"/>
        </p:xfrm>
        <a:graphic>
          <a:graphicData uri="http://schemas.openxmlformats.org/drawingml/2006/table">
            <a:tbl>
              <a:tblPr firstRow="1" firstCol="1" bandRow="1"/>
              <a:tblGrid>
                <a:gridCol w="4150449"/>
                <a:gridCol w="4150449"/>
              </a:tblGrid>
              <a:tr h="474751">
                <a:tc>
                  <a:txBody>
                    <a:bodyPr/>
                    <a:lstStyle/>
                    <a:p>
                      <a:pPr marR="53975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Наблюдение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Достижение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8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359025" algn="l"/>
                        </a:tabLst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Максим (5 лет, 2 мес.) строит с друзьями космический корабль из строителя: «Елена Александровна! Мне не хватает двух кирпичей. Мне не закончить постройку. А Женя делиться не хочет. У него 4 кирпича осталось, пусть хоть один мне даст».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Марина </a:t>
                      </a: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первый раз сама завязала шапку.</a:t>
                      </a:r>
                    </a:p>
                    <a:p>
                      <a:pPr marR="53975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R="317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Денис научился рисовать человечка.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92814" y="5130791"/>
            <a:ext cx="800611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Достижения важны, но это не то, ради чего ведется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наблюдение. 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31765" y="396068"/>
            <a:ext cx="705522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kern="10" dirty="0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Достижения</a:t>
            </a:r>
            <a:endParaRPr lang="ru-RU" sz="4000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3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658" y="467988"/>
            <a:ext cx="8496729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При </a:t>
            </a:r>
            <a:r>
              <a:rPr lang="ru-RU" sz="4000" kern="10" dirty="0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интерпретации</a:t>
            </a:r>
            <a:br>
              <a:rPr lang="ru-RU" sz="4000" kern="10" dirty="0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</a:br>
            <a:r>
              <a:rPr lang="ru-RU" sz="4000" kern="10" dirty="0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данных наблюдений</a:t>
            </a:r>
            <a:r>
              <a:rPr lang="ru-RU" sz="4000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80039" y="2365111"/>
            <a:ext cx="6934200" cy="3474720"/>
          </a:xfrm>
        </p:spPr>
        <p:txBody>
          <a:bodyPr>
            <a:normAutofit/>
          </a:bodyPr>
          <a:lstStyle/>
          <a:p>
            <a:pPr marL="360363" indent="-314325" algn="just">
              <a:buClrTx/>
              <a:buFont typeface="Arial" panose="020B0604020202020204" pitchFamily="34" charset="0"/>
              <a:buChar char="•"/>
            </a:pPr>
            <a:r>
              <a:rPr lang="ru-RU" sz="2800" b="1" kern="0" dirty="0" smtClean="0">
                <a:solidFill>
                  <a:schemeClr val="tx1"/>
                </a:solidFill>
                <a:latin typeface="Arial Narrow" pitchFamily="34" charset="0"/>
              </a:rPr>
              <a:t>факты </a:t>
            </a:r>
            <a:r>
              <a:rPr lang="ru-RU" sz="2800" b="1" kern="0" dirty="0">
                <a:solidFill>
                  <a:schemeClr val="tx1"/>
                </a:solidFill>
                <a:latin typeface="Arial Narrow" pitchFamily="34" charset="0"/>
              </a:rPr>
              <a:t>рассматриваются </a:t>
            </a:r>
            <a:r>
              <a:rPr lang="ru-RU" sz="2800" b="1" kern="0" dirty="0" smtClean="0">
                <a:solidFill>
                  <a:schemeClr val="tx1"/>
                </a:solidFill>
                <a:latin typeface="Arial Narrow" pitchFamily="34" charset="0"/>
              </a:rPr>
              <a:t>комплексно;</a:t>
            </a:r>
            <a:endParaRPr lang="ru-RU" sz="2800" b="1" kern="0" dirty="0">
              <a:solidFill>
                <a:schemeClr val="tx1"/>
              </a:solidFill>
              <a:latin typeface="Arial Narrow" pitchFamily="34" charset="0"/>
            </a:endParaRPr>
          </a:p>
          <a:p>
            <a:pPr marL="360363" indent="-314325" algn="just">
              <a:buClrTx/>
              <a:buFont typeface="Arial" panose="020B0604020202020204" pitchFamily="34" charset="0"/>
              <a:buChar char="•"/>
            </a:pPr>
            <a:r>
              <a:rPr lang="ru-RU" sz="2800" b="1" kern="0" dirty="0" smtClean="0">
                <a:solidFill>
                  <a:schemeClr val="tx1"/>
                </a:solidFill>
                <a:latin typeface="Arial Narrow" pitchFamily="34" charset="0"/>
              </a:rPr>
              <a:t>ведется </a:t>
            </a:r>
            <a:r>
              <a:rPr lang="ru-RU" sz="2800" b="1" kern="0" dirty="0">
                <a:solidFill>
                  <a:schemeClr val="tx1"/>
                </a:solidFill>
                <a:latin typeface="Arial Narrow" pitchFamily="34" charset="0"/>
              </a:rPr>
              <a:t>поиск типичного, неслучайного в поведении ребенка; устанавливается взаимосвязь между отдельным фактами;</a:t>
            </a:r>
          </a:p>
          <a:p>
            <a:pPr marL="360363" indent="-314325" algn="just">
              <a:buClrTx/>
              <a:buFont typeface="Arial" panose="020B0604020202020204" pitchFamily="34" charset="0"/>
              <a:buChar char="•"/>
            </a:pPr>
            <a:r>
              <a:rPr lang="ru-RU" sz="2800" b="1" kern="0" dirty="0" smtClean="0">
                <a:solidFill>
                  <a:schemeClr val="tx1"/>
                </a:solidFill>
                <a:latin typeface="Arial Narrow" pitchFamily="34" charset="0"/>
              </a:rPr>
              <a:t>вслед </a:t>
            </a:r>
            <a:r>
              <a:rPr lang="ru-RU" sz="2800" b="1" kern="0" dirty="0">
                <a:solidFill>
                  <a:schemeClr val="tx1"/>
                </a:solidFill>
                <a:latin typeface="Arial Narrow" pitchFamily="34" charset="0"/>
              </a:rPr>
              <a:t>за определением типичного формулируются выводы.</a:t>
            </a:r>
          </a:p>
          <a:p>
            <a:pPr>
              <a:buClrTx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9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062" y="260053"/>
            <a:ext cx="9694937" cy="5824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Способы </a:t>
            </a:r>
            <a:r>
              <a:rPr lang="ru-RU" sz="3200" kern="10" dirty="0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фиксации результатов наблюдений</a:t>
            </a:r>
            <a:endParaRPr lang="ru-RU" sz="3200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Narrow"/>
              <a:ea typeface="+mn-ea"/>
              <a:cs typeface="+mn-cs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66945" y="4128086"/>
            <a:ext cx="3408972" cy="2344633"/>
          </a:xfrm>
          <a:prstGeom prst="rect">
            <a:avLst/>
          </a:prstGeom>
        </p:spPr>
      </p:pic>
      <p:pic>
        <p:nvPicPr>
          <p:cNvPr id="5" name="Picture 4" descr="DSC014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67" y="1392419"/>
            <a:ext cx="3399350" cy="245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270331"/>
              </p:ext>
            </p:extLst>
          </p:nvPr>
        </p:nvGraphicFramePr>
        <p:xfrm>
          <a:off x="5177544" y="2074895"/>
          <a:ext cx="4213036" cy="2036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259"/>
                <a:gridCol w="1053259"/>
                <a:gridCol w="1053259"/>
                <a:gridCol w="1053259"/>
              </a:tblGrid>
              <a:tr h="268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Где и когда?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Кто?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Действия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effectLst/>
                        </a:rPr>
                        <a:t>Вывод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  <a:tr h="1580326">
                <a:tc>
                  <a:txBody>
                    <a:bodyPr/>
                    <a:lstStyle/>
                    <a:p>
                      <a:pPr marR="53975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R="53975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R="53975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R="53975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R="53975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R="53975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R="53975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R="539750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43919" y="1074931"/>
            <a:ext cx="4911628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 наблюдений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Дата:___________________ Проводил(а):___________</a:t>
            </a:r>
            <a:endParaRPr lang="ru-RU" altLang="ru-RU" sz="1100" dirty="0"/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для наблюдений:_________________________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6789" y="4522008"/>
            <a:ext cx="429379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>
                <a:latin typeface="Arial Narrow" pitchFamily="34" charset="0"/>
              </a:rPr>
              <a:t>Описание эпизодов обязательно должно быть кратким, подробным, не оценочным. Обязательно должна быть маркировка – имя ребенка, кто сделал запись, когда.</a:t>
            </a:r>
          </a:p>
          <a:p>
            <a:endParaRPr lang="ru-RU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8870" y="982598"/>
            <a:ext cx="43379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Запись на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стикерах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2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10" y="683746"/>
            <a:ext cx="705522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Narrow"/>
                <a:ea typeface="+mn-ea"/>
                <a:cs typeface="+mn-cs"/>
              </a:rPr>
              <a:t>При ведении наблюдения: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721089" y="2078530"/>
            <a:ext cx="8543925" cy="3783605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ClrTx/>
              <a:buFont typeface="Arial" panose="020B0604020202020204" pitchFamily="34" charset="0"/>
              <a:buChar char="•"/>
            </a:pPr>
            <a:r>
              <a:rPr lang="ru-RU" sz="2800" b="1" kern="0" dirty="0" smtClean="0">
                <a:solidFill>
                  <a:schemeClr val="tx1"/>
                </a:solidFill>
                <a:latin typeface="Arial Narrow" pitchFamily="34" charset="0"/>
              </a:rPr>
              <a:t>ценится и процесс, и результат;</a:t>
            </a:r>
          </a:p>
          <a:p>
            <a:pPr marL="342900" indent="-342900" algn="just">
              <a:buClrTx/>
              <a:buFont typeface="Arial" panose="020B0604020202020204" pitchFamily="34" charset="0"/>
              <a:buChar char="•"/>
            </a:pPr>
            <a:r>
              <a:rPr lang="ru-RU" sz="2800" b="1" kern="0" dirty="0" smtClean="0">
                <a:solidFill>
                  <a:schemeClr val="tx1"/>
                </a:solidFill>
                <a:latin typeface="Arial Narrow" pitchFamily="34" charset="0"/>
              </a:rPr>
              <a:t>сбор и запись информации производится в разнообразных ситуациях и в различных контекстах;</a:t>
            </a:r>
          </a:p>
          <a:p>
            <a:pPr marL="342900" indent="-342900" algn="just">
              <a:buClrTx/>
              <a:buFont typeface="Arial" panose="020B0604020202020204" pitchFamily="34" charset="0"/>
              <a:buChar char="•"/>
            </a:pPr>
            <a:r>
              <a:rPr lang="ru-RU" sz="2800" b="1" kern="0" dirty="0" smtClean="0">
                <a:solidFill>
                  <a:schemeClr val="tx1"/>
                </a:solidFill>
                <a:latin typeface="Arial Narrow" pitchFamily="34" charset="0"/>
              </a:rPr>
              <a:t>важно сосредоточиваться преимущественно на выявлении сильных сторон каждого </a:t>
            </a:r>
            <a:r>
              <a:rPr lang="ru-RU" sz="2800" b="1" kern="0" dirty="0">
                <a:solidFill>
                  <a:schemeClr val="tx1"/>
                </a:solidFill>
                <a:latin typeface="Arial Narrow" pitchFamily="34" charset="0"/>
              </a:rPr>
              <a:t>ребёнка</a:t>
            </a:r>
            <a:r>
              <a:rPr lang="ru-RU" sz="2800" b="1" kern="0" dirty="0" smtClean="0">
                <a:solidFill>
                  <a:schemeClr val="tx1"/>
                </a:solidFill>
                <a:latin typeface="Arial Narrow" pitchFamily="34" charset="0"/>
              </a:rPr>
              <a:t>, а не его неудачах;</a:t>
            </a:r>
          </a:p>
          <a:p>
            <a:pPr marL="342900" indent="-342900" algn="just">
              <a:buClrTx/>
              <a:buFont typeface="Arial" panose="020B0604020202020204" pitchFamily="34" charset="0"/>
              <a:buChar char="•"/>
            </a:pPr>
            <a:r>
              <a:rPr lang="ru-RU" sz="2800" b="1" kern="0" dirty="0" smtClean="0">
                <a:solidFill>
                  <a:schemeClr val="tx1"/>
                </a:solidFill>
                <a:latin typeface="Arial Narrow" pitchFamily="34" charset="0"/>
              </a:rPr>
              <a:t>согласованные результаты вносятся в шкалы наблюдений с приведением подтверждающих фактов;</a:t>
            </a:r>
          </a:p>
          <a:p>
            <a:pPr marL="342900" indent="-342900" algn="just">
              <a:buClrTx/>
              <a:buFont typeface="Arial" panose="020B0604020202020204" pitchFamily="34" charset="0"/>
              <a:buChar char="•"/>
            </a:pPr>
            <a:r>
              <a:rPr lang="ru-RU" sz="2800" b="1" kern="0" dirty="0" smtClean="0">
                <a:solidFill>
                  <a:schemeClr val="tx1"/>
                </a:solidFill>
                <a:latin typeface="Arial Narrow" pitchFamily="34" charset="0"/>
              </a:rPr>
              <a:t>анализ поведения детей является основой для принимаемых педагогических решений.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64927" y="5677469"/>
            <a:ext cx="726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09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983</TotalTime>
  <Words>376</Words>
  <Application>Microsoft Office PowerPoint</Application>
  <PresentationFormat>Лист A4 (210x297 мм)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Основные требования к методу педагогического наблюдения:</vt:lpstr>
      <vt:lpstr>Цель наблюдения</vt:lpstr>
      <vt:lpstr>Объективность наблюдения</vt:lpstr>
      <vt:lpstr>Достижения</vt:lpstr>
      <vt:lpstr>При интерпретации данных наблюдений:</vt:lpstr>
      <vt:lpstr>Способы фиксации результатов наблюдений</vt:lpstr>
      <vt:lpstr>При ведении наблюдения: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Нина</cp:lastModifiedBy>
  <cp:revision>36</cp:revision>
  <dcterms:created xsi:type="dcterms:W3CDTF">2016-02-25T08:39:48Z</dcterms:created>
  <dcterms:modified xsi:type="dcterms:W3CDTF">2016-02-29T14:48:55Z</dcterms:modified>
</cp:coreProperties>
</file>